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 id="263" r:id="rId25"/>
  </p:sldIdLst>
  <p:sldSz cx="9753600" cy="73152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charset="1" panose="020B0606030504020204"/>
      <p:regular r:id="rId10"/>
    </p:embeddedFont>
    <p:embeddedFont>
      <p:font typeface="Open Sans Bold" charset="1" panose="020B0806030504020204"/>
      <p:regular r:id="rId11"/>
    </p:embeddedFont>
    <p:embeddedFont>
      <p:font typeface="Open Sans Italics" charset="1" panose="020B0606030504020204"/>
      <p:regular r:id="rId12"/>
    </p:embeddedFont>
    <p:embeddedFont>
      <p:font typeface="Open Sans Bold Italics" charset="1" panose="020B0806030504020204"/>
      <p:regular r:id="rId13"/>
    </p:embeddedFont>
    <p:embeddedFont>
      <p:font typeface="Montserrat" charset="1" panose="00000500000000000000"/>
      <p:regular r:id="rId14"/>
    </p:embeddedFont>
    <p:embeddedFont>
      <p:font typeface="Montserrat Bold" charset="1" panose="00000600000000000000"/>
      <p:regular r:id="rId15"/>
    </p:embeddedFont>
    <p:embeddedFont>
      <p:font typeface="Montserrat Italics" charset="1" panose="00000500000000000000"/>
      <p:regular r:id="rId16"/>
    </p:embeddedFont>
    <p:embeddedFont>
      <p:font typeface="Montserrat Bold Italics" charset="1" panose="000006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25" Target="slides/slide8.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grpSp>
        <p:nvGrpSpPr>
          <p:cNvPr name="Group 8" id="8"/>
          <p:cNvGrpSpPr/>
          <p:nvPr/>
        </p:nvGrpSpPr>
        <p:grpSpPr>
          <a:xfrm rot="0">
            <a:off x="482600" y="6771640"/>
            <a:ext cx="8788400" cy="10160"/>
            <a:chOff x="0" y="0"/>
            <a:chExt cx="11717867" cy="13547"/>
          </a:xfrm>
        </p:grpSpPr>
        <p:sp>
          <p:nvSpPr>
            <p:cNvPr name="Freeform 9" id="9"/>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10" id="10"/>
          <p:cNvGrpSpPr/>
          <p:nvPr/>
        </p:nvGrpSpPr>
        <p:grpSpPr>
          <a:xfrm rot="5400000">
            <a:off x="447040" y="6898640"/>
            <a:ext cx="203572" cy="128335"/>
            <a:chOff x="0" y="0"/>
            <a:chExt cx="271430" cy="171113"/>
          </a:xfrm>
        </p:grpSpPr>
        <p:sp>
          <p:nvSpPr>
            <p:cNvPr name="Freeform 11" id="11"/>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12" id="12"/>
          <p:cNvSpPr txBox="true"/>
          <p:nvPr/>
        </p:nvSpPr>
        <p:spPr>
          <a:xfrm rot="0">
            <a:off x="916590" y="630979"/>
            <a:ext cx="7920420" cy="5791200"/>
          </a:xfrm>
          <a:prstGeom prst="rect">
            <a:avLst/>
          </a:prstGeom>
        </p:spPr>
        <p:txBody>
          <a:bodyPr anchor="t" rtlCol="false" tIns="0" lIns="0" bIns="0" rIns="0">
            <a:spAutoFit/>
          </a:bodyPr>
          <a:lstStyle/>
          <a:p>
            <a:pPr algn="ctr">
              <a:lnSpc>
                <a:spcPts val="4095"/>
              </a:lnSpc>
            </a:pPr>
          </a:p>
          <a:p>
            <a:pPr algn="ctr">
              <a:lnSpc>
                <a:spcPts val="4095"/>
              </a:lnSpc>
            </a:pPr>
            <a:r>
              <a:rPr lang="en-US" sz="3413" spc="-150">
                <a:solidFill>
                  <a:srgbClr val="000000"/>
                </a:solidFill>
                <a:latin typeface="Open Sans Bold"/>
              </a:rPr>
              <a:t>CHATBOT DEPLOYMENT WITH IBM CLOUD WATSON ASSISTANT</a:t>
            </a:r>
          </a:p>
          <a:p>
            <a:pPr algn="ctr">
              <a:lnSpc>
                <a:spcPts val="4095"/>
              </a:lnSpc>
            </a:pPr>
          </a:p>
          <a:p>
            <a:pPr algn="ctr">
              <a:lnSpc>
                <a:spcPts val="4095"/>
              </a:lnSpc>
            </a:pPr>
            <a:r>
              <a:rPr lang="en-US" sz="3413" spc="-152">
                <a:solidFill>
                  <a:srgbClr val="000000"/>
                </a:solidFill>
                <a:latin typeface="Open Sans Bold"/>
              </a:rPr>
              <a:t>RVS TECHNICAL CAMPUS-COIMBATORE</a:t>
            </a:r>
          </a:p>
          <a:p>
            <a:pPr algn="ctr">
              <a:lnSpc>
                <a:spcPts val="4095"/>
              </a:lnSpc>
            </a:pPr>
            <a:r>
              <a:rPr lang="en-US" sz="3413" spc="-152">
                <a:solidFill>
                  <a:srgbClr val="000000"/>
                </a:solidFill>
                <a:latin typeface="Open Sans Bold"/>
              </a:rPr>
              <a:t>BE COMPUTER SCIENCE AND ENGINEERING</a:t>
            </a:r>
          </a:p>
          <a:p>
            <a:pPr algn="ctr">
              <a:lnSpc>
                <a:spcPts val="2560"/>
              </a:lnSpc>
            </a:pPr>
            <a:r>
              <a:rPr lang="en-US" sz="2133" spc="-95">
                <a:solidFill>
                  <a:srgbClr val="000000"/>
                </a:solidFill>
                <a:latin typeface="Open Sans Bold"/>
              </a:rPr>
              <a:t>PRESENTED BY</a:t>
            </a:r>
          </a:p>
          <a:p>
            <a:pPr algn="ctr">
              <a:lnSpc>
                <a:spcPts val="2560"/>
              </a:lnSpc>
            </a:pPr>
            <a:r>
              <a:rPr lang="en-US" sz="2133" spc="-95">
                <a:solidFill>
                  <a:srgbClr val="000000"/>
                </a:solidFill>
                <a:latin typeface="Open Sans Bold"/>
              </a:rPr>
              <a:t>KOUSALYA.S</a:t>
            </a:r>
          </a:p>
          <a:p>
            <a:pPr algn="ctr">
              <a:lnSpc>
                <a:spcPts val="4095"/>
              </a:lnSpc>
            </a:pPr>
          </a:p>
          <a:p>
            <a:pPr algn="ctr">
              <a:lnSpc>
                <a:spcPts val="4095"/>
              </a:lnSpc>
            </a:pPr>
          </a:p>
          <a:p>
            <a:pPr algn="ctr">
              <a:lnSpc>
                <a:spcPts val="4095"/>
              </a:lnSpc>
            </a:pP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grpSp>
        <p:nvGrpSpPr>
          <p:cNvPr name="Group 8" id="8"/>
          <p:cNvGrpSpPr/>
          <p:nvPr/>
        </p:nvGrpSpPr>
        <p:grpSpPr>
          <a:xfrm rot="0">
            <a:off x="482600" y="6771640"/>
            <a:ext cx="8788400" cy="10160"/>
            <a:chOff x="0" y="0"/>
            <a:chExt cx="11717867" cy="13547"/>
          </a:xfrm>
        </p:grpSpPr>
        <p:sp>
          <p:nvSpPr>
            <p:cNvPr name="Freeform 9" id="9"/>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10" id="10"/>
          <p:cNvGrpSpPr/>
          <p:nvPr/>
        </p:nvGrpSpPr>
        <p:grpSpPr>
          <a:xfrm rot="5400000">
            <a:off x="447040" y="6898640"/>
            <a:ext cx="203572" cy="128335"/>
            <a:chOff x="0" y="0"/>
            <a:chExt cx="271430" cy="171113"/>
          </a:xfrm>
        </p:grpSpPr>
        <p:sp>
          <p:nvSpPr>
            <p:cNvPr name="Freeform 11" id="11"/>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12" id="12"/>
          <p:cNvSpPr txBox="true"/>
          <p:nvPr/>
        </p:nvSpPr>
        <p:spPr>
          <a:xfrm rot="0">
            <a:off x="2049516" y="1552681"/>
            <a:ext cx="5404670" cy="4734496"/>
          </a:xfrm>
          <a:prstGeom prst="rect">
            <a:avLst/>
          </a:prstGeom>
        </p:spPr>
        <p:txBody>
          <a:bodyPr anchor="t" rtlCol="false" tIns="0" lIns="0" bIns="0" rIns="0">
            <a:spAutoFit/>
          </a:bodyPr>
          <a:lstStyle/>
          <a:p>
            <a:pPr algn="l">
              <a:lnSpc>
                <a:spcPts val="4608"/>
              </a:lnSpc>
            </a:pPr>
            <a:r>
              <a:rPr lang="en-US" sz="3840" spc="-171">
                <a:solidFill>
                  <a:srgbClr val="000000"/>
                </a:solidFill>
                <a:latin typeface="Open Sans Bold"/>
              </a:rPr>
              <a:t>Introduction</a:t>
            </a:r>
          </a:p>
          <a:p>
            <a:pPr algn="l">
              <a:lnSpc>
                <a:spcPts val="4608"/>
              </a:lnSpc>
            </a:pPr>
            <a:r>
              <a:rPr lang="en-US" sz="3840" spc="-171">
                <a:solidFill>
                  <a:srgbClr val="000000"/>
                </a:solidFill>
                <a:latin typeface="Open Sans Bold"/>
              </a:rPr>
              <a:t>What is IBM Watson Assistant?</a:t>
            </a:r>
          </a:p>
          <a:p>
            <a:pPr algn="l">
              <a:lnSpc>
                <a:spcPts val="4608"/>
              </a:lnSpc>
            </a:pPr>
            <a:r>
              <a:rPr lang="en-US" sz="3840" spc="-171">
                <a:solidFill>
                  <a:srgbClr val="000000"/>
                </a:solidFill>
                <a:latin typeface="Open Sans Bold"/>
              </a:rPr>
              <a:t>Benefits of Chatbots</a:t>
            </a:r>
          </a:p>
          <a:p>
            <a:pPr algn="l">
              <a:lnSpc>
                <a:spcPts val="4608"/>
              </a:lnSpc>
            </a:pPr>
            <a:r>
              <a:rPr lang="en-US" sz="3840" spc="-171">
                <a:solidFill>
                  <a:srgbClr val="000000"/>
                </a:solidFill>
                <a:latin typeface="Open Sans Bold"/>
              </a:rPr>
              <a:t>Chatbot Deployment Process</a:t>
            </a:r>
          </a:p>
          <a:p>
            <a:pPr algn="l">
              <a:lnSpc>
                <a:spcPts val="4608"/>
              </a:lnSpc>
            </a:pPr>
            <a:r>
              <a:rPr lang="en-US" sz="3840" spc="-171">
                <a:solidFill>
                  <a:srgbClr val="000000"/>
                </a:solidFill>
                <a:latin typeface="Open Sans Bold"/>
              </a:rPr>
              <a:t>Use Cases</a:t>
            </a:r>
          </a:p>
          <a:p>
            <a:pPr algn="l">
              <a:lnSpc>
                <a:spcPts val="4608"/>
              </a:lnSpc>
            </a:pPr>
            <a:r>
              <a:rPr lang="en-US" sz="3840" spc="-171">
                <a:solidFill>
                  <a:srgbClr val="000000"/>
                </a:solidFill>
                <a:latin typeface="Open Sans Bold"/>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579120" y="1346200"/>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Welcome to our presentation on chatbot deployment with IBM Watson Assistant! In today's world, businesses need to be available 24/7 to meet their customers' needs. Chatbots are a powerful tool that can help companies achieve this goal. They provide instant support and assistance to customers, without the need for human intervention.</a:t>
            </a:r>
          </a:p>
          <a:p>
            <a:pPr algn="l" marL="274546" indent="-137273" lvl="1">
              <a:lnSpc>
                <a:spcPts val="2560"/>
              </a:lnSpc>
            </a:pPr>
          </a:p>
        </p:txBody>
      </p:sp>
      <p:sp>
        <p:nvSpPr>
          <p:cNvPr name="Freeform 9" id="9"/>
          <p:cNvSpPr/>
          <p:nvPr/>
        </p:nvSpPr>
        <p:spPr>
          <a:xfrm flipH="false" flipV="false" rot="0">
            <a:off x="4953609" y="1353344"/>
            <a:ext cx="4301277" cy="5222980"/>
          </a:xfrm>
          <a:custGeom>
            <a:avLst/>
            <a:gdLst/>
            <a:ahLst/>
            <a:cxnLst/>
            <a:rect r="r" b="b" t="t" l="l"/>
            <a:pathLst>
              <a:path h="5222980" w="4301277">
                <a:moveTo>
                  <a:pt x="0" y="0"/>
                </a:moveTo>
                <a:lnTo>
                  <a:pt x="4301276" y="0"/>
                </a:lnTo>
                <a:lnTo>
                  <a:pt x="4301276" y="5222980"/>
                </a:lnTo>
                <a:lnTo>
                  <a:pt x="0" y="5222980"/>
                </a:lnTo>
                <a:lnTo>
                  <a:pt x="0" y="0"/>
                </a:lnTo>
                <a:close/>
              </a:path>
            </a:pathLst>
          </a:custGeom>
          <a:blipFill>
            <a:blip r:embed="rId2"/>
            <a:stretch>
              <a:fillRect l="0" t="0" r="-21428" b="0"/>
            </a:stretch>
          </a:blipFill>
        </p:spPr>
      </p:sp>
      <p:sp>
        <p:nvSpPr>
          <p:cNvPr name="TextBox 10" id="10"/>
          <p:cNvSpPr txBox="true"/>
          <p:nvPr/>
        </p:nvSpPr>
        <p:spPr>
          <a:xfrm rot="0">
            <a:off x="1051841" y="477362"/>
            <a:ext cx="5500951" cy="401003"/>
          </a:xfrm>
          <a:prstGeom prst="rect">
            <a:avLst/>
          </a:prstGeom>
        </p:spPr>
        <p:txBody>
          <a:bodyPr anchor="t" rtlCol="false" tIns="0" lIns="0" bIns="0" rIns="0">
            <a:spAutoFit/>
          </a:bodyPr>
          <a:lstStyle/>
          <a:p>
            <a:pPr algn="ctr">
              <a:lnSpc>
                <a:spcPts val="3071"/>
              </a:lnSpc>
            </a:pPr>
            <a:r>
              <a:rPr lang="en-US" sz="2559" spc="-114">
                <a:solidFill>
                  <a:srgbClr val="000000"/>
                </a:solidFill>
                <a:latin typeface="Open Sans Bold"/>
              </a:rPr>
              <a:t>INTRODUCTION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2817601" y="400553"/>
            <a:ext cx="4206240" cy="656336"/>
          </a:xfrm>
          <a:prstGeom prst="rect">
            <a:avLst/>
          </a:prstGeom>
        </p:spPr>
        <p:txBody>
          <a:bodyPr anchor="t" rtlCol="false" tIns="0" lIns="0" bIns="0" rIns="0">
            <a:spAutoFit/>
          </a:bodyPr>
          <a:lstStyle/>
          <a:p>
            <a:pPr algn="ctr">
              <a:lnSpc>
                <a:spcPts val="3071"/>
              </a:lnSpc>
            </a:pPr>
            <a:r>
              <a:rPr lang="en-US" sz="2559" spc="99">
                <a:solidFill>
                  <a:srgbClr val="464653"/>
                </a:solidFill>
                <a:latin typeface="Montserrat Bold"/>
              </a:rPr>
              <a:t>WHAT IS IBM WATSON ASSISTANT?</a:t>
            </a:r>
          </a:p>
        </p:txBody>
      </p:sp>
      <p:sp>
        <p:nvSpPr>
          <p:cNvPr name="TextBox 9" id="9"/>
          <p:cNvSpPr txBox="true"/>
          <p:nvPr/>
        </p:nvSpPr>
        <p:spPr>
          <a:xfrm rot="0">
            <a:off x="579120" y="1346200"/>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IBM Watson Assistant is a chatbot platform that uses natural language processing and machine learning to understand and respond to user inquiries in real-time. It provides businesses with an easy-to-use interface for creating and deploying chatbots across a variety of channels, including websites, messaging apps, and voice assistants.</a:t>
            </a:r>
          </a:p>
          <a:p>
            <a:pPr algn="l" marL="274546" indent="-137273" lvl="1">
              <a:lnSpc>
                <a:spcPts val="2560"/>
              </a:lnSpc>
            </a:pPr>
          </a:p>
        </p:txBody>
      </p:sp>
      <p:sp>
        <p:nvSpPr>
          <p:cNvPr name="Freeform 10" id="10"/>
          <p:cNvSpPr/>
          <p:nvPr/>
        </p:nvSpPr>
        <p:spPr>
          <a:xfrm flipH="false" flipV="false" rot="0">
            <a:off x="4941147" y="1583770"/>
            <a:ext cx="4311227" cy="4502070"/>
          </a:xfrm>
          <a:custGeom>
            <a:avLst/>
            <a:gdLst/>
            <a:ahLst/>
            <a:cxnLst/>
            <a:rect r="r" b="b" t="t" l="l"/>
            <a:pathLst>
              <a:path h="4502070" w="4311227">
                <a:moveTo>
                  <a:pt x="0" y="0"/>
                </a:moveTo>
                <a:lnTo>
                  <a:pt x="4311226" y="0"/>
                </a:lnTo>
                <a:lnTo>
                  <a:pt x="4311226" y="4502070"/>
                </a:lnTo>
                <a:lnTo>
                  <a:pt x="0" y="4502070"/>
                </a:lnTo>
                <a:lnTo>
                  <a:pt x="0" y="0"/>
                </a:lnTo>
                <a:close/>
              </a:path>
            </a:pathLst>
          </a:custGeom>
          <a:blipFill>
            <a:blip r:embed="rId2"/>
            <a:stretch>
              <a:fillRect l="-2213" t="0" r="-2213"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1819090" y="-810011"/>
            <a:ext cx="5500951" cy="1866900"/>
          </a:xfrm>
          <a:prstGeom prst="rect">
            <a:avLst/>
          </a:prstGeom>
        </p:spPr>
        <p:txBody>
          <a:bodyPr anchor="t" rtlCol="false" tIns="0" lIns="0" bIns="0" rIns="0">
            <a:spAutoFit/>
          </a:bodyPr>
          <a:lstStyle/>
          <a:p>
            <a:pPr algn="ctr">
              <a:lnSpc>
                <a:spcPts val="3686"/>
              </a:lnSpc>
            </a:pPr>
          </a:p>
          <a:p>
            <a:pPr algn="ctr">
              <a:lnSpc>
                <a:spcPts val="3686"/>
              </a:lnSpc>
            </a:pPr>
          </a:p>
          <a:p>
            <a:pPr algn="ctr">
              <a:lnSpc>
                <a:spcPts val="3686"/>
              </a:lnSpc>
            </a:pPr>
          </a:p>
          <a:p>
            <a:pPr algn="ctr">
              <a:lnSpc>
                <a:spcPts val="3686"/>
              </a:lnSpc>
            </a:pPr>
            <a:r>
              <a:rPr lang="en-US" sz="3071" spc="118">
                <a:solidFill>
                  <a:srgbClr val="464653"/>
                </a:solidFill>
                <a:latin typeface="Montserrat Bold"/>
              </a:rPr>
              <a:t>BENEFITS OF CHATBOTS</a:t>
            </a:r>
          </a:p>
        </p:txBody>
      </p:sp>
      <p:sp>
        <p:nvSpPr>
          <p:cNvPr name="TextBox 9" id="9"/>
          <p:cNvSpPr txBox="true"/>
          <p:nvPr/>
        </p:nvSpPr>
        <p:spPr>
          <a:xfrm rot="0">
            <a:off x="590154" y="1815951"/>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Chatbots are revolutionizing the way businesses interact with customers. They provide a seamless and efficient communication channel, available 24/7. With chatbots, businesses can improve customer service by providing quick and accurate responses to inquiries and support requests. This not only enhances the customer experience but also increases customer loyalty.</a:t>
            </a:r>
          </a:p>
        </p:txBody>
      </p:sp>
      <p:sp>
        <p:nvSpPr>
          <p:cNvPr name="Freeform 10" id="10"/>
          <p:cNvSpPr/>
          <p:nvPr/>
        </p:nvSpPr>
        <p:spPr>
          <a:xfrm flipH="false" flipV="false" rot="0">
            <a:off x="4986496" y="1415526"/>
            <a:ext cx="4301278" cy="5683831"/>
          </a:xfrm>
          <a:custGeom>
            <a:avLst/>
            <a:gdLst/>
            <a:ahLst/>
            <a:cxnLst/>
            <a:rect r="r" b="b" t="t" l="l"/>
            <a:pathLst>
              <a:path h="5683831" w="4301278">
                <a:moveTo>
                  <a:pt x="0" y="0"/>
                </a:moveTo>
                <a:lnTo>
                  <a:pt x="4301278" y="0"/>
                </a:lnTo>
                <a:lnTo>
                  <a:pt x="4301278" y="5683832"/>
                </a:lnTo>
                <a:lnTo>
                  <a:pt x="0" y="5683832"/>
                </a:lnTo>
                <a:lnTo>
                  <a:pt x="0" y="0"/>
                </a:lnTo>
                <a:close/>
              </a:path>
            </a:pathLst>
          </a:custGeom>
          <a:blipFill>
            <a:blip r:embed="rId2"/>
            <a:stretch>
              <a:fillRect l="0" t="0" r="-32142"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858983" y="246936"/>
            <a:ext cx="8189250" cy="809953"/>
          </a:xfrm>
          <a:prstGeom prst="rect">
            <a:avLst/>
          </a:prstGeom>
        </p:spPr>
        <p:txBody>
          <a:bodyPr anchor="t" rtlCol="false" tIns="0" lIns="0" bIns="0" rIns="0">
            <a:spAutoFit/>
          </a:bodyPr>
          <a:lstStyle/>
          <a:p>
            <a:pPr algn="ctr">
              <a:lnSpc>
                <a:spcPts val="3071"/>
              </a:lnSpc>
            </a:pPr>
            <a:r>
              <a:rPr lang="en-US" sz="2559" spc="99">
                <a:solidFill>
                  <a:srgbClr val="464653"/>
                </a:solidFill>
                <a:latin typeface="Montserrat Bold"/>
              </a:rPr>
              <a:t>CHATBOT DEPLOYMENT PROCESS</a:t>
            </a:r>
          </a:p>
        </p:txBody>
      </p:sp>
      <p:sp>
        <p:nvSpPr>
          <p:cNvPr name="TextBox 9" id="9"/>
          <p:cNvSpPr txBox="true"/>
          <p:nvPr/>
        </p:nvSpPr>
        <p:spPr>
          <a:xfrm rot="0">
            <a:off x="579120" y="1346200"/>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Chatbot Deployment Process</a:t>
            </a:r>
          </a:p>
          <a:p>
            <a:pPr algn="l" marL="274546" indent="-137273" lvl="1">
              <a:lnSpc>
                <a:spcPts val="2560"/>
              </a:lnSpc>
              <a:buFont typeface="Arial"/>
              <a:buChar char="•"/>
            </a:pPr>
            <a:r>
              <a:rPr lang="en-US" sz="2133" spc="-95">
                <a:solidFill>
                  <a:srgbClr val="000000"/>
                </a:solidFill>
                <a:latin typeface="Open Sans Bold"/>
              </a:rPr>
              <a:t>Deploying a chatbot with IBM Watson Assistant involves several steps that must be followed carefully in order to ensure success. The first step is to define the scope of the chatbot and determine its purpose. This involves identifying the target audience, the types of questions the chatbot will be expected to answer, and any specific features or capabilities that are required.</a:t>
            </a:r>
          </a:p>
        </p:txBody>
      </p:sp>
      <p:sp>
        <p:nvSpPr>
          <p:cNvPr name="Freeform 10" id="10"/>
          <p:cNvSpPr/>
          <p:nvPr/>
        </p:nvSpPr>
        <p:spPr>
          <a:xfrm flipH="false" flipV="false" rot="0">
            <a:off x="4953609" y="1276535"/>
            <a:ext cx="4301278" cy="5607023"/>
          </a:xfrm>
          <a:custGeom>
            <a:avLst/>
            <a:gdLst/>
            <a:ahLst/>
            <a:cxnLst/>
            <a:rect r="r" b="b" t="t" l="l"/>
            <a:pathLst>
              <a:path h="5607023" w="4301278">
                <a:moveTo>
                  <a:pt x="0" y="0"/>
                </a:moveTo>
                <a:lnTo>
                  <a:pt x="4301277" y="0"/>
                </a:lnTo>
                <a:lnTo>
                  <a:pt x="4301277" y="5607023"/>
                </a:lnTo>
                <a:lnTo>
                  <a:pt x="0" y="5607023"/>
                </a:lnTo>
                <a:lnTo>
                  <a:pt x="0" y="0"/>
                </a:lnTo>
                <a:close/>
              </a:path>
            </a:pathLst>
          </a:custGeom>
          <a:blipFill>
            <a:blip r:embed="rId2"/>
            <a:stretch>
              <a:fillRect l="0" t="0" r="-30357"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2773680" y="477362"/>
            <a:ext cx="4206240" cy="656336"/>
          </a:xfrm>
          <a:prstGeom prst="rect">
            <a:avLst/>
          </a:prstGeom>
        </p:spPr>
        <p:txBody>
          <a:bodyPr anchor="t" rtlCol="false" tIns="0" lIns="0" bIns="0" rIns="0">
            <a:spAutoFit/>
          </a:bodyPr>
          <a:lstStyle/>
          <a:p>
            <a:pPr algn="ctr">
              <a:lnSpc>
                <a:spcPts val="3583"/>
              </a:lnSpc>
            </a:pPr>
            <a:r>
              <a:rPr lang="en-US" sz="2986" spc="115">
                <a:solidFill>
                  <a:srgbClr val="464653"/>
                </a:solidFill>
                <a:latin typeface="Montserrat Bold"/>
              </a:rPr>
              <a:t>USE CASES</a:t>
            </a:r>
          </a:p>
        </p:txBody>
      </p:sp>
      <p:sp>
        <p:nvSpPr>
          <p:cNvPr name="TextBox 9" id="9"/>
          <p:cNvSpPr txBox="true"/>
          <p:nvPr/>
        </p:nvSpPr>
        <p:spPr>
          <a:xfrm rot="0">
            <a:off x="579120" y="1336675"/>
            <a:ext cx="4128211" cy="5185029"/>
          </a:xfrm>
          <a:prstGeom prst="rect">
            <a:avLst/>
          </a:prstGeom>
        </p:spPr>
        <p:txBody>
          <a:bodyPr anchor="t" rtlCol="false" tIns="0" lIns="0" bIns="0" rIns="0">
            <a:spAutoFit/>
          </a:bodyPr>
          <a:lstStyle/>
          <a:p>
            <a:pPr algn="l" marL="249837" indent="-124918" lvl="1">
              <a:lnSpc>
                <a:spcPts val="2329"/>
              </a:lnSpc>
              <a:buFont typeface="Arial"/>
              <a:buChar char="•"/>
            </a:pPr>
            <a:r>
              <a:rPr lang="en-US" sz="1941" spc="-86">
                <a:solidFill>
                  <a:srgbClr val="000000"/>
                </a:solidFill>
                <a:latin typeface="Open Sans Bold"/>
              </a:rPr>
              <a:t>In the healthcare industry, chatbots are being used to help patients schedule appointments, check their symptoms, and receive medication reminders. This not only improves patient experience but also frees up staff time for more complex tasks.</a:t>
            </a:r>
          </a:p>
          <a:p>
            <a:pPr algn="l" marL="249837" indent="-124918" lvl="1">
              <a:lnSpc>
                <a:spcPts val="2329"/>
              </a:lnSpc>
              <a:buFont typeface="Arial"/>
              <a:buChar char="•"/>
            </a:pPr>
            <a:r>
              <a:rPr lang="en-US" sz="1941" spc="-86">
                <a:solidFill>
                  <a:srgbClr val="000000"/>
                </a:solidFill>
                <a:latin typeface="Open Sans Bold"/>
              </a:rPr>
              <a:t>In the retail industry, chatbots are being used to assist customers with their purchases, provide personalized recommendations, and handle returns. This creates a seamless shopping experience for customers and allows retailers to provide 24/7 customer service.</a:t>
            </a:r>
          </a:p>
          <a:p>
            <a:pPr algn="l" marL="249837" indent="-124918" lvl="1">
              <a:lnSpc>
                <a:spcPts val="2329"/>
              </a:lnSpc>
            </a:pPr>
          </a:p>
        </p:txBody>
      </p:sp>
      <p:sp>
        <p:nvSpPr>
          <p:cNvPr name="Freeform 10" id="10"/>
          <p:cNvSpPr/>
          <p:nvPr/>
        </p:nvSpPr>
        <p:spPr>
          <a:xfrm flipH="false" flipV="false" rot="0">
            <a:off x="4876800" y="1328812"/>
            <a:ext cx="4454895" cy="5477938"/>
          </a:xfrm>
          <a:custGeom>
            <a:avLst/>
            <a:gdLst/>
            <a:ahLst/>
            <a:cxnLst/>
            <a:rect r="r" b="b" t="t" l="l"/>
            <a:pathLst>
              <a:path h="5477938" w="4454895">
                <a:moveTo>
                  <a:pt x="0" y="0"/>
                </a:moveTo>
                <a:lnTo>
                  <a:pt x="4454895" y="0"/>
                </a:lnTo>
                <a:lnTo>
                  <a:pt x="4454895" y="5477938"/>
                </a:lnTo>
                <a:lnTo>
                  <a:pt x="0" y="5477938"/>
                </a:lnTo>
                <a:lnTo>
                  <a:pt x="0" y="0"/>
                </a:lnTo>
                <a:close/>
              </a:path>
            </a:pathLst>
          </a:custGeom>
          <a:blipFill>
            <a:blip r:embed="rId2"/>
            <a:stretch>
              <a:fillRect l="0" t="0" r="-22964"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82600" y="6771640"/>
            <a:ext cx="8788400" cy="10160"/>
            <a:chOff x="0" y="0"/>
            <a:chExt cx="11717867" cy="13547"/>
          </a:xfrm>
        </p:grpSpPr>
        <p:sp>
          <p:nvSpPr>
            <p:cNvPr name="Freeform 3" id="3"/>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4" id="4"/>
          <p:cNvGrpSpPr/>
          <p:nvPr/>
        </p:nvGrpSpPr>
        <p:grpSpPr>
          <a:xfrm rot="0">
            <a:off x="482600" y="1214120"/>
            <a:ext cx="8788400" cy="10160"/>
            <a:chOff x="0" y="0"/>
            <a:chExt cx="11717867" cy="13547"/>
          </a:xfrm>
        </p:grpSpPr>
        <p:sp>
          <p:nvSpPr>
            <p:cNvPr name="Freeform 5" id="5"/>
            <p:cNvSpPr/>
            <p:nvPr/>
          </p:nvSpPr>
          <p:spPr>
            <a:xfrm flipH="false" flipV="false" rot="0">
              <a:off x="6731" y="0"/>
              <a:ext cx="11704447" cy="13589"/>
            </a:xfrm>
            <a:custGeom>
              <a:avLst/>
              <a:gdLst/>
              <a:ahLst/>
              <a:cxnLst/>
              <a:rect r="r" b="b" t="t" l="l"/>
              <a:pathLst>
                <a:path h="13589" w="11704447">
                  <a:moveTo>
                    <a:pt x="94869" y="0"/>
                  </a:moveTo>
                  <a:lnTo>
                    <a:pt x="135509" y="0"/>
                  </a:lnTo>
                  <a:lnTo>
                    <a:pt x="135509" y="13589"/>
                  </a:lnTo>
                  <a:lnTo>
                    <a:pt x="94869" y="13589"/>
                  </a:lnTo>
                  <a:close/>
                  <a:moveTo>
                    <a:pt x="189738" y="13589"/>
                  </a:moveTo>
                  <a:lnTo>
                    <a:pt x="230378" y="13589"/>
                  </a:lnTo>
                  <a:lnTo>
                    <a:pt x="189738" y="13589"/>
                  </a:lnTo>
                  <a:close/>
                  <a:moveTo>
                    <a:pt x="284607" y="13589"/>
                  </a:moveTo>
                  <a:lnTo>
                    <a:pt x="325247" y="13589"/>
                  </a:lnTo>
                  <a:lnTo>
                    <a:pt x="284607" y="13589"/>
                  </a:lnTo>
                  <a:close/>
                  <a:moveTo>
                    <a:pt x="379349" y="0"/>
                  </a:moveTo>
                  <a:lnTo>
                    <a:pt x="419989" y="0"/>
                  </a:lnTo>
                  <a:lnTo>
                    <a:pt x="419989" y="13589"/>
                  </a:lnTo>
                  <a:lnTo>
                    <a:pt x="379349" y="13589"/>
                  </a:lnTo>
                  <a:close/>
                  <a:moveTo>
                    <a:pt x="474218" y="13589"/>
                  </a:moveTo>
                  <a:lnTo>
                    <a:pt x="514858" y="13589"/>
                  </a:lnTo>
                  <a:lnTo>
                    <a:pt x="474218" y="13589"/>
                  </a:lnTo>
                  <a:close/>
                  <a:moveTo>
                    <a:pt x="569087" y="13589"/>
                  </a:moveTo>
                  <a:lnTo>
                    <a:pt x="609727" y="13589"/>
                  </a:lnTo>
                  <a:lnTo>
                    <a:pt x="569087" y="13589"/>
                  </a:lnTo>
                  <a:close/>
                  <a:moveTo>
                    <a:pt x="663829" y="0"/>
                  </a:moveTo>
                  <a:lnTo>
                    <a:pt x="704469" y="0"/>
                  </a:lnTo>
                  <a:lnTo>
                    <a:pt x="704469" y="13589"/>
                  </a:lnTo>
                  <a:lnTo>
                    <a:pt x="663829" y="13589"/>
                  </a:lnTo>
                  <a:close/>
                  <a:moveTo>
                    <a:pt x="758698" y="13589"/>
                  </a:moveTo>
                  <a:lnTo>
                    <a:pt x="799338" y="13589"/>
                  </a:lnTo>
                  <a:lnTo>
                    <a:pt x="758698" y="13589"/>
                  </a:lnTo>
                  <a:close/>
                  <a:moveTo>
                    <a:pt x="853567" y="13589"/>
                  </a:moveTo>
                  <a:lnTo>
                    <a:pt x="894207" y="13589"/>
                  </a:lnTo>
                  <a:lnTo>
                    <a:pt x="853567" y="13589"/>
                  </a:lnTo>
                  <a:close/>
                  <a:moveTo>
                    <a:pt x="948309" y="0"/>
                  </a:moveTo>
                  <a:lnTo>
                    <a:pt x="988949" y="0"/>
                  </a:lnTo>
                  <a:lnTo>
                    <a:pt x="988949" y="13589"/>
                  </a:lnTo>
                  <a:lnTo>
                    <a:pt x="948309" y="13589"/>
                  </a:lnTo>
                  <a:close/>
                  <a:moveTo>
                    <a:pt x="1043178" y="13589"/>
                  </a:moveTo>
                  <a:lnTo>
                    <a:pt x="1083818" y="13589"/>
                  </a:lnTo>
                  <a:lnTo>
                    <a:pt x="1043178" y="13589"/>
                  </a:lnTo>
                  <a:close/>
                  <a:moveTo>
                    <a:pt x="1138047" y="13589"/>
                  </a:moveTo>
                  <a:lnTo>
                    <a:pt x="1178687" y="13589"/>
                  </a:lnTo>
                  <a:lnTo>
                    <a:pt x="1138047" y="13589"/>
                  </a:lnTo>
                  <a:close/>
                  <a:moveTo>
                    <a:pt x="1232789" y="0"/>
                  </a:moveTo>
                  <a:lnTo>
                    <a:pt x="1273429" y="0"/>
                  </a:lnTo>
                  <a:lnTo>
                    <a:pt x="1273429" y="13589"/>
                  </a:lnTo>
                  <a:lnTo>
                    <a:pt x="1232789" y="13589"/>
                  </a:lnTo>
                  <a:close/>
                  <a:moveTo>
                    <a:pt x="1327658" y="13589"/>
                  </a:moveTo>
                  <a:lnTo>
                    <a:pt x="1368298" y="13589"/>
                  </a:lnTo>
                  <a:lnTo>
                    <a:pt x="1327658" y="13589"/>
                  </a:lnTo>
                  <a:close/>
                  <a:moveTo>
                    <a:pt x="1422527" y="13589"/>
                  </a:moveTo>
                  <a:lnTo>
                    <a:pt x="1463167" y="13589"/>
                  </a:lnTo>
                  <a:lnTo>
                    <a:pt x="1422527" y="13589"/>
                  </a:lnTo>
                  <a:close/>
                  <a:moveTo>
                    <a:pt x="1517269" y="0"/>
                  </a:moveTo>
                  <a:lnTo>
                    <a:pt x="1557909" y="0"/>
                  </a:lnTo>
                  <a:lnTo>
                    <a:pt x="1557909" y="13589"/>
                  </a:lnTo>
                  <a:lnTo>
                    <a:pt x="1517269" y="13589"/>
                  </a:lnTo>
                  <a:close/>
                  <a:moveTo>
                    <a:pt x="1612138" y="13589"/>
                  </a:moveTo>
                  <a:lnTo>
                    <a:pt x="1652778" y="13589"/>
                  </a:lnTo>
                  <a:lnTo>
                    <a:pt x="1612138" y="13589"/>
                  </a:lnTo>
                  <a:close/>
                  <a:moveTo>
                    <a:pt x="1707007" y="13589"/>
                  </a:moveTo>
                  <a:lnTo>
                    <a:pt x="1747647" y="13589"/>
                  </a:lnTo>
                  <a:lnTo>
                    <a:pt x="1707007" y="13589"/>
                  </a:lnTo>
                  <a:close/>
                  <a:moveTo>
                    <a:pt x="1801876" y="13589"/>
                  </a:moveTo>
                  <a:lnTo>
                    <a:pt x="1842516" y="13589"/>
                  </a:lnTo>
                  <a:lnTo>
                    <a:pt x="1801876" y="13589"/>
                  </a:lnTo>
                  <a:close/>
                  <a:moveTo>
                    <a:pt x="1896745" y="13589"/>
                  </a:moveTo>
                  <a:lnTo>
                    <a:pt x="1937385" y="13589"/>
                  </a:lnTo>
                  <a:lnTo>
                    <a:pt x="1896745" y="13589"/>
                  </a:lnTo>
                  <a:close/>
                  <a:moveTo>
                    <a:pt x="1991614" y="13589"/>
                  </a:moveTo>
                  <a:lnTo>
                    <a:pt x="2032254" y="13589"/>
                  </a:lnTo>
                  <a:lnTo>
                    <a:pt x="1991614" y="13589"/>
                  </a:lnTo>
                  <a:close/>
                  <a:moveTo>
                    <a:pt x="2086483" y="13589"/>
                  </a:moveTo>
                  <a:lnTo>
                    <a:pt x="2126869" y="13589"/>
                  </a:lnTo>
                  <a:lnTo>
                    <a:pt x="2086229" y="13589"/>
                  </a:lnTo>
                  <a:close/>
                  <a:moveTo>
                    <a:pt x="2181098" y="13589"/>
                  </a:moveTo>
                  <a:lnTo>
                    <a:pt x="2221738" y="13589"/>
                  </a:lnTo>
                  <a:lnTo>
                    <a:pt x="2181098" y="13589"/>
                  </a:lnTo>
                  <a:close/>
                  <a:moveTo>
                    <a:pt x="2275967" y="13589"/>
                  </a:moveTo>
                  <a:lnTo>
                    <a:pt x="2316607" y="13589"/>
                  </a:lnTo>
                  <a:lnTo>
                    <a:pt x="2275967" y="13589"/>
                  </a:lnTo>
                  <a:close/>
                  <a:moveTo>
                    <a:pt x="2370836" y="13589"/>
                  </a:moveTo>
                  <a:lnTo>
                    <a:pt x="2411476" y="13589"/>
                  </a:lnTo>
                  <a:lnTo>
                    <a:pt x="2370836" y="13589"/>
                  </a:lnTo>
                  <a:close/>
                  <a:moveTo>
                    <a:pt x="2465705" y="13589"/>
                  </a:moveTo>
                  <a:lnTo>
                    <a:pt x="2506345" y="13589"/>
                  </a:lnTo>
                  <a:lnTo>
                    <a:pt x="2465705" y="13589"/>
                  </a:lnTo>
                  <a:close/>
                  <a:moveTo>
                    <a:pt x="2560574" y="13589"/>
                  </a:moveTo>
                  <a:lnTo>
                    <a:pt x="2601214" y="13589"/>
                  </a:lnTo>
                  <a:lnTo>
                    <a:pt x="2560574" y="13589"/>
                  </a:lnTo>
                  <a:close/>
                  <a:moveTo>
                    <a:pt x="2655443" y="13589"/>
                  </a:moveTo>
                  <a:lnTo>
                    <a:pt x="2696083" y="13589"/>
                  </a:lnTo>
                  <a:lnTo>
                    <a:pt x="2655443" y="13589"/>
                  </a:lnTo>
                  <a:close/>
                  <a:moveTo>
                    <a:pt x="2750312" y="13589"/>
                  </a:moveTo>
                  <a:lnTo>
                    <a:pt x="2790952" y="13589"/>
                  </a:lnTo>
                  <a:lnTo>
                    <a:pt x="2750312" y="13589"/>
                  </a:lnTo>
                  <a:close/>
                  <a:moveTo>
                    <a:pt x="2845181" y="13589"/>
                  </a:moveTo>
                  <a:lnTo>
                    <a:pt x="2885821" y="13589"/>
                  </a:lnTo>
                  <a:lnTo>
                    <a:pt x="2845181" y="13589"/>
                  </a:lnTo>
                  <a:close/>
                  <a:moveTo>
                    <a:pt x="2939669" y="0"/>
                  </a:moveTo>
                  <a:lnTo>
                    <a:pt x="2980309" y="0"/>
                  </a:lnTo>
                  <a:lnTo>
                    <a:pt x="2980309" y="13589"/>
                  </a:lnTo>
                  <a:lnTo>
                    <a:pt x="2939669" y="13589"/>
                  </a:lnTo>
                  <a:close/>
                  <a:moveTo>
                    <a:pt x="3034538" y="13589"/>
                  </a:moveTo>
                  <a:lnTo>
                    <a:pt x="3075178" y="13589"/>
                  </a:lnTo>
                  <a:lnTo>
                    <a:pt x="3034538" y="13589"/>
                  </a:lnTo>
                  <a:close/>
                  <a:moveTo>
                    <a:pt x="3129407" y="13589"/>
                  </a:moveTo>
                  <a:lnTo>
                    <a:pt x="3170047" y="13589"/>
                  </a:lnTo>
                  <a:lnTo>
                    <a:pt x="3129407" y="13589"/>
                  </a:lnTo>
                  <a:close/>
                  <a:moveTo>
                    <a:pt x="3224276" y="13589"/>
                  </a:moveTo>
                  <a:lnTo>
                    <a:pt x="3264916" y="13589"/>
                  </a:lnTo>
                  <a:lnTo>
                    <a:pt x="3224276" y="13589"/>
                  </a:lnTo>
                  <a:close/>
                  <a:moveTo>
                    <a:pt x="3319145" y="13589"/>
                  </a:moveTo>
                  <a:lnTo>
                    <a:pt x="3359785" y="13589"/>
                  </a:lnTo>
                  <a:lnTo>
                    <a:pt x="3319145" y="13589"/>
                  </a:lnTo>
                  <a:close/>
                  <a:moveTo>
                    <a:pt x="3414014" y="13589"/>
                  </a:moveTo>
                  <a:lnTo>
                    <a:pt x="3454654" y="13589"/>
                  </a:lnTo>
                  <a:lnTo>
                    <a:pt x="3414014" y="13589"/>
                  </a:lnTo>
                  <a:close/>
                  <a:moveTo>
                    <a:pt x="3508883" y="13589"/>
                  </a:moveTo>
                  <a:lnTo>
                    <a:pt x="3549269" y="13589"/>
                  </a:lnTo>
                  <a:lnTo>
                    <a:pt x="3508629" y="13589"/>
                  </a:lnTo>
                  <a:close/>
                  <a:moveTo>
                    <a:pt x="3603498" y="13589"/>
                  </a:moveTo>
                  <a:lnTo>
                    <a:pt x="3644138" y="13589"/>
                  </a:lnTo>
                  <a:lnTo>
                    <a:pt x="3603498" y="13589"/>
                  </a:lnTo>
                  <a:close/>
                  <a:moveTo>
                    <a:pt x="3698367" y="13589"/>
                  </a:moveTo>
                  <a:lnTo>
                    <a:pt x="3739007" y="13589"/>
                  </a:lnTo>
                  <a:lnTo>
                    <a:pt x="3698367" y="13589"/>
                  </a:lnTo>
                  <a:close/>
                  <a:moveTo>
                    <a:pt x="3793236" y="13589"/>
                  </a:moveTo>
                  <a:lnTo>
                    <a:pt x="3833876" y="13589"/>
                  </a:lnTo>
                  <a:lnTo>
                    <a:pt x="3793236" y="13589"/>
                  </a:lnTo>
                  <a:close/>
                  <a:moveTo>
                    <a:pt x="3888105" y="13589"/>
                  </a:moveTo>
                  <a:lnTo>
                    <a:pt x="3928745" y="13589"/>
                  </a:lnTo>
                  <a:lnTo>
                    <a:pt x="3888105" y="13589"/>
                  </a:lnTo>
                  <a:close/>
                  <a:moveTo>
                    <a:pt x="3982974" y="13589"/>
                  </a:moveTo>
                  <a:lnTo>
                    <a:pt x="4023614" y="13589"/>
                  </a:lnTo>
                  <a:lnTo>
                    <a:pt x="3982974" y="13589"/>
                  </a:lnTo>
                  <a:close/>
                  <a:moveTo>
                    <a:pt x="4077843" y="13589"/>
                  </a:moveTo>
                  <a:lnTo>
                    <a:pt x="4118483" y="13589"/>
                  </a:lnTo>
                  <a:lnTo>
                    <a:pt x="4077843" y="13589"/>
                  </a:lnTo>
                  <a:close/>
                  <a:moveTo>
                    <a:pt x="4172712" y="13589"/>
                  </a:moveTo>
                  <a:lnTo>
                    <a:pt x="4213352" y="13589"/>
                  </a:lnTo>
                  <a:lnTo>
                    <a:pt x="4172712" y="13589"/>
                  </a:lnTo>
                  <a:close/>
                  <a:moveTo>
                    <a:pt x="4267581" y="13589"/>
                  </a:moveTo>
                  <a:lnTo>
                    <a:pt x="4308221" y="13589"/>
                  </a:lnTo>
                  <a:lnTo>
                    <a:pt x="4267581" y="13589"/>
                  </a:lnTo>
                  <a:close/>
                  <a:moveTo>
                    <a:pt x="4362069" y="0"/>
                  </a:moveTo>
                  <a:lnTo>
                    <a:pt x="4402709" y="0"/>
                  </a:lnTo>
                  <a:lnTo>
                    <a:pt x="4402709" y="13589"/>
                  </a:lnTo>
                  <a:lnTo>
                    <a:pt x="4362069" y="13589"/>
                  </a:lnTo>
                  <a:close/>
                  <a:moveTo>
                    <a:pt x="4456938" y="13589"/>
                  </a:moveTo>
                  <a:lnTo>
                    <a:pt x="4497578" y="13589"/>
                  </a:lnTo>
                  <a:lnTo>
                    <a:pt x="4456938" y="13589"/>
                  </a:lnTo>
                  <a:close/>
                  <a:moveTo>
                    <a:pt x="4551807" y="13589"/>
                  </a:moveTo>
                  <a:lnTo>
                    <a:pt x="4592447" y="13589"/>
                  </a:lnTo>
                  <a:lnTo>
                    <a:pt x="4551807" y="13589"/>
                  </a:lnTo>
                  <a:close/>
                  <a:moveTo>
                    <a:pt x="4646676" y="13589"/>
                  </a:moveTo>
                  <a:lnTo>
                    <a:pt x="4687316" y="13589"/>
                  </a:lnTo>
                  <a:lnTo>
                    <a:pt x="4646676" y="13589"/>
                  </a:lnTo>
                  <a:close/>
                  <a:moveTo>
                    <a:pt x="4741545" y="13589"/>
                  </a:moveTo>
                  <a:lnTo>
                    <a:pt x="4782185" y="13589"/>
                  </a:lnTo>
                  <a:lnTo>
                    <a:pt x="4741545" y="13589"/>
                  </a:lnTo>
                  <a:close/>
                  <a:moveTo>
                    <a:pt x="4836414" y="13589"/>
                  </a:moveTo>
                  <a:lnTo>
                    <a:pt x="4877054" y="13589"/>
                  </a:lnTo>
                  <a:lnTo>
                    <a:pt x="4836414" y="13589"/>
                  </a:lnTo>
                  <a:close/>
                  <a:moveTo>
                    <a:pt x="4931283" y="13589"/>
                  </a:moveTo>
                  <a:lnTo>
                    <a:pt x="4971669" y="13589"/>
                  </a:lnTo>
                  <a:lnTo>
                    <a:pt x="4931029" y="13589"/>
                  </a:lnTo>
                  <a:close/>
                  <a:moveTo>
                    <a:pt x="5025898" y="13589"/>
                  </a:moveTo>
                  <a:lnTo>
                    <a:pt x="5066538" y="13589"/>
                  </a:lnTo>
                  <a:lnTo>
                    <a:pt x="5025898" y="13589"/>
                  </a:lnTo>
                  <a:close/>
                  <a:moveTo>
                    <a:pt x="5120767" y="13589"/>
                  </a:moveTo>
                  <a:lnTo>
                    <a:pt x="5161407" y="13589"/>
                  </a:lnTo>
                  <a:lnTo>
                    <a:pt x="5120767" y="13589"/>
                  </a:lnTo>
                  <a:close/>
                  <a:moveTo>
                    <a:pt x="5215636" y="13589"/>
                  </a:moveTo>
                  <a:lnTo>
                    <a:pt x="5256276" y="13589"/>
                  </a:lnTo>
                  <a:lnTo>
                    <a:pt x="5215636" y="13589"/>
                  </a:lnTo>
                  <a:close/>
                  <a:moveTo>
                    <a:pt x="5310505" y="13589"/>
                  </a:moveTo>
                  <a:lnTo>
                    <a:pt x="5351145" y="13589"/>
                  </a:lnTo>
                  <a:lnTo>
                    <a:pt x="5310505" y="13589"/>
                  </a:lnTo>
                  <a:close/>
                  <a:moveTo>
                    <a:pt x="5405374" y="13589"/>
                  </a:moveTo>
                  <a:lnTo>
                    <a:pt x="5446014" y="13589"/>
                  </a:lnTo>
                  <a:lnTo>
                    <a:pt x="5405374" y="13589"/>
                  </a:lnTo>
                  <a:close/>
                  <a:moveTo>
                    <a:pt x="5500243" y="13589"/>
                  </a:moveTo>
                  <a:lnTo>
                    <a:pt x="5540883" y="13589"/>
                  </a:lnTo>
                  <a:lnTo>
                    <a:pt x="5500243" y="13589"/>
                  </a:lnTo>
                  <a:close/>
                  <a:moveTo>
                    <a:pt x="5595112" y="13589"/>
                  </a:moveTo>
                  <a:lnTo>
                    <a:pt x="5635752" y="13589"/>
                  </a:lnTo>
                  <a:lnTo>
                    <a:pt x="5595112" y="13589"/>
                  </a:lnTo>
                  <a:close/>
                  <a:moveTo>
                    <a:pt x="5689981" y="13589"/>
                  </a:moveTo>
                  <a:lnTo>
                    <a:pt x="5730621" y="13589"/>
                  </a:lnTo>
                  <a:lnTo>
                    <a:pt x="5689981" y="13589"/>
                  </a:lnTo>
                  <a:close/>
                  <a:moveTo>
                    <a:pt x="5784469" y="0"/>
                  </a:moveTo>
                  <a:lnTo>
                    <a:pt x="5825109" y="0"/>
                  </a:lnTo>
                  <a:lnTo>
                    <a:pt x="5825109" y="13589"/>
                  </a:lnTo>
                  <a:lnTo>
                    <a:pt x="5784469" y="13589"/>
                  </a:lnTo>
                  <a:close/>
                  <a:moveTo>
                    <a:pt x="5879338" y="13589"/>
                  </a:moveTo>
                  <a:lnTo>
                    <a:pt x="5919978" y="13589"/>
                  </a:lnTo>
                  <a:lnTo>
                    <a:pt x="5879338" y="13589"/>
                  </a:lnTo>
                  <a:close/>
                  <a:moveTo>
                    <a:pt x="5974207" y="13589"/>
                  </a:moveTo>
                  <a:lnTo>
                    <a:pt x="6014847" y="13589"/>
                  </a:lnTo>
                  <a:lnTo>
                    <a:pt x="5974207" y="13589"/>
                  </a:lnTo>
                  <a:close/>
                  <a:moveTo>
                    <a:pt x="6069076" y="13589"/>
                  </a:moveTo>
                  <a:lnTo>
                    <a:pt x="6109716" y="13589"/>
                  </a:lnTo>
                  <a:lnTo>
                    <a:pt x="6069076" y="13589"/>
                  </a:lnTo>
                  <a:close/>
                  <a:moveTo>
                    <a:pt x="6163945" y="13589"/>
                  </a:moveTo>
                  <a:lnTo>
                    <a:pt x="6204585" y="13589"/>
                  </a:lnTo>
                  <a:lnTo>
                    <a:pt x="6163945" y="13589"/>
                  </a:lnTo>
                  <a:close/>
                  <a:moveTo>
                    <a:pt x="6258814" y="13589"/>
                  </a:moveTo>
                  <a:lnTo>
                    <a:pt x="6299454" y="13589"/>
                  </a:lnTo>
                  <a:lnTo>
                    <a:pt x="6258814" y="13589"/>
                  </a:lnTo>
                  <a:close/>
                  <a:moveTo>
                    <a:pt x="6353683" y="13589"/>
                  </a:moveTo>
                  <a:lnTo>
                    <a:pt x="6394069" y="13589"/>
                  </a:lnTo>
                  <a:lnTo>
                    <a:pt x="6353429" y="13589"/>
                  </a:lnTo>
                  <a:close/>
                  <a:moveTo>
                    <a:pt x="6448298" y="13589"/>
                  </a:moveTo>
                  <a:lnTo>
                    <a:pt x="6488938" y="13589"/>
                  </a:lnTo>
                  <a:lnTo>
                    <a:pt x="6448298" y="13589"/>
                  </a:lnTo>
                  <a:close/>
                  <a:moveTo>
                    <a:pt x="6543167" y="13589"/>
                  </a:moveTo>
                  <a:lnTo>
                    <a:pt x="6583807" y="13589"/>
                  </a:lnTo>
                  <a:lnTo>
                    <a:pt x="6543167" y="13589"/>
                  </a:lnTo>
                  <a:close/>
                  <a:moveTo>
                    <a:pt x="6638036" y="13589"/>
                  </a:moveTo>
                  <a:lnTo>
                    <a:pt x="6678676" y="13589"/>
                  </a:lnTo>
                  <a:lnTo>
                    <a:pt x="6638036" y="13589"/>
                  </a:lnTo>
                  <a:close/>
                  <a:moveTo>
                    <a:pt x="6732905" y="13589"/>
                  </a:moveTo>
                  <a:lnTo>
                    <a:pt x="6773545" y="13589"/>
                  </a:lnTo>
                  <a:lnTo>
                    <a:pt x="6732905" y="13589"/>
                  </a:lnTo>
                  <a:close/>
                  <a:moveTo>
                    <a:pt x="6827774" y="13589"/>
                  </a:moveTo>
                  <a:lnTo>
                    <a:pt x="6868414" y="13589"/>
                  </a:lnTo>
                  <a:lnTo>
                    <a:pt x="6827774" y="13589"/>
                  </a:lnTo>
                  <a:close/>
                  <a:moveTo>
                    <a:pt x="6922643" y="13589"/>
                  </a:moveTo>
                  <a:lnTo>
                    <a:pt x="6963283" y="13589"/>
                  </a:lnTo>
                  <a:lnTo>
                    <a:pt x="6922643" y="13589"/>
                  </a:lnTo>
                  <a:close/>
                  <a:moveTo>
                    <a:pt x="7017512" y="13589"/>
                  </a:moveTo>
                  <a:lnTo>
                    <a:pt x="7058152" y="13589"/>
                  </a:lnTo>
                  <a:lnTo>
                    <a:pt x="7017512" y="13589"/>
                  </a:lnTo>
                  <a:close/>
                  <a:moveTo>
                    <a:pt x="7112381" y="13589"/>
                  </a:moveTo>
                  <a:lnTo>
                    <a:pt x="7153021" y="13589"/>
                  </a:lnTo>
                  <a:lnTo>
                    <a:pt x="7112381" y="13589"/>
                  </a:lnTo>
                  <a:close/>
                  <a:moveTo>
                    <a:pt x="7206869" y="0"/>
                  </a:moveTo>
                  <a:lnTo>
                    <a:pt x="7247509" y="0"/>
                  </a:lnTo>
                  <a:lnTo>
                    <a:pt x="7247509" y="13589"/>
                  </a:lnTo>
                  <a:lnTo>
                    <a:pt x="7206869" y="13589"/>
                  </a:lnTo>
                  <a:close/>
                  <a:moveTo>
                    <a:pt x="7301738" y="13589"/>
                  </a:moveTo>
                  <a:lnTo>
                    <a:pt x="7342378" y="13589"/>
                  </a:lnTo>
                  <a:lnTo>
                    <a:pt x="7301738" y="13589"/>
                  </a:lnTo>
                  <a:close/>
                  <a:moveTo>
                    <a:pt x="7396607" y="13589"/>
                  </a:moveTo>
                  <a:lnTo>
                    <a:pt x="7437247" y="13589"/>
                  </a:lnTo>
                  <a:lnTo>
                    <a:pt x="7396607" y="13589"/>
                  </a:lnTo>
                  <a:close/>
                  <a:moveTo>
                    <a:pt x="7491476" y="13589"/>
                  </a:moveTo>
                  <a:lnTo>
                    <a:pt x="7532116" y="13589"/>
                  </a:lnTo>
                  <a:lnTo>
                    <a:pt x="7491476" y="13589"/>
                  </a:lnTo>
                  <a:close/>
                  <a:moveTo>
                    <a:pt x="7586345" y="13589"/>
                  </a:moveTo>
                  <a:lnTo>
                    <a:pt x="7626985" y="13589"/>
                  </a:lnTo>
                  <a:lnTo>
                    <a:pt x="7586345" y="13589"/>
                  </a:lnTo>
                  <a:close/>
                  <a:moveTo>
                    <a:pt x="7681214" y="13589"/>
                  </a:moveTo>
                  <a:lnTo>
                    <a:pt x="7721854" y="13589"/>
                  </a:lnTo>
                  <a:lnTo>
                    <a:pt x="7681214" y="13589"/>
                  </a:lnTo>
                  <a:close/>
                  <a:moveTo>
                    <a:pt x="7776083" y="13589"/>
                  </a:moveTo>
                  <a:lnTo>
                    <a:pt x="7816469" y="13589"/>
                  </a:lnTo>
                  <a:lnTo>
                    <a:pt x="7775829" y="13589"/>
                  </a:lnTo>
                  <a:close/>
                  <a:moveTo>
                    <a:pt x="7870698" y="13589"/>
                  </a:moveTo>
                  <a:lnTo>
                    <a:pt x="7911338" y="13589"/>
                  </a:lnTo>
                  <a:lnTo>
                    <a:pt x="7870698" y="13589"/>
                  </a:lnTo>
                  <a:close/>
                  <a:moveTo>
                    <a:pt x="7965567" y="13589"/>
                  </a:moveTo>
                  <a:lnTo>
                    <a:pt x="8006207" y="13589"/>
                  </a:lnTo>
                  <a:lnTo>
                    <a:pt x="7965567" y="13589"/>
                  </a:lnTo>
                  <a:close/>
                  <a:moveTo>
                    <a:pt x="8060436" y="13589"/>
                  </a:moveTo>
                  <a:lnTo>
                    <a:pt x="8101076" y="13589"/>
                  </a:lnTo>
                  <a:lnTo>
                    <a:pt x="8060436" y="13589"/>
                  </a:lnTo>
                  <a:close/>
                  <a:moveTo>
                    <a:pt x="8155305" y="13589"/>
                  </a:moveTo>
                  <a:lnTo>
                    <a:pt x="8195945" y="13589"/>
                  </a:lnTo>
                  <a:lnTo>
                    <a:pt x="8155305" y="13589"/>
                  </a:lnTo>
                  <a:close/>
                  <a:moveTo>
                    <a:pt x="8250174" y="13589"/>
                  </a:moveTo>
                  <a:lnTo>
                    <a:pt x="8290814" y="13589"/>
                  </a:lnTo>
                  <a:lnTo>
                    <a:pt x="8250174" y="13589"/>
                  </a:lnTo>
                  <a:close/>
                  <a:moveTo>
                    <a:pt x="8345043" y="13589"/>
                  </a:moveTo>
                  <a:lnTo>
                    <a:pt x="8385683" y="13589"/>
                  </a:lnTo>
                  <a:lnTo>
                    <a:pt x="8345043" y="13589"/>
                  </a:lnTo>
                  <a:close/>
                  <a:moveTo>
                    <a:pt x="8439912" y="13589"/>
                  </a:moveTo>
                  <a:lnTo>
                    <a:pt x="8480552" y="13589"/>
                  </a:lnTo>
                  <a:lnTo>
                    <a:pt x="8439912" y="13589"/>
                  </a:lnTo>
                  <a:close/>
                  <a:moveTo>
                    <a:pt x="8534781" y="13589"/>
                  </a:moveTo>
                  <a:lnTo>
                    <a:pt x="8575421" y="13589"/>
                  </a:lnTo>
                  <a:lnTo>
                    <a:pt x="8534781" y="13589"/>
                  </a:lnTo>
                  <a:close/>
                  <a:moveTo>
                    <a:pt x="8629269" y="0"/>
                  </a:moveTo>
                  <a:lnTo>
                    <a:pt x="8669909" y="0"/>
                  </a:lnTo>
                  <a:lnTo>
                    <a:pt x="8669909" y="13589"/>
                  </a:lnTo>
                  <a:lnTo>
                    <a:pt x="8629269" y="13589"/>
                  </a:lnTo>
                  <a:close/>
                  <a:moveTo>
                    <a:pt x="8724138" y="13589"/>
                  </a:moveTo>
                  <a:lnTo>
                    <a:pt x="8764778" y="13589"/>
                  </a:lnTo>
                  <a:lnTo>
                    <a:pt x="8724138" y="13589"/>
                  </a:lnTo>
                  <a:close/>
                  <a:moveTo>
                    <a:pt x="8819007" y="13589"/>
                  </a:moveTo>
                  <a:lnTo>
                    <a:pt x="8859647" y="13589"/>
                  </a:lnTo>
                  <a:lnTo>
                    <a:pt x="8819007" y="13589"/>
                  </a:lnTo>
                  <a:close/>
                  <a:moveTo>
                    <a:pt x="8913876" y="13589"/>
                  </a:moveTo>
                  <a:lnTo>
                    <a:pt x="8954516" y="13589"/>
                  </a:lnTo>
                  <a:lnTo>
                    <a:pt x="8913876" y="13589"/>
                  </a:lnTo>
                  <a:close/>
                  <a:moveTo>
                    <a:pt x="9008745" y="13589"/>
                  </a:moveTo>
                  <a:lnTo>
                    <a:pt x="9049385" y="13589"/>
                  </a:lnTo>
                  <a:lnTo>
                    <a:pt x="9008745" y="13589"/>
                  </a:lnTo>
                  <a:close/>
                  <a:moveTo>
                    <a:pt x="9103614" y="13589"/>
                  </a:moveTo>
                  <a:lnTo>
                    <a:pt x="9144254" y="13589"/>
                  </a:lnTo>
                  <a:lnTo>
                    <a:pt x="9103614" y="13589"/>
                  </a:lnTo>
                  <a:close/>
                  <a:moveTo>
                    <a:pt x="9198483" y="13589"/>
                  </a:moveTo>
                  <a:lnTo>
                    <a:pt x="9238869" y="13589"/>
                  </a:lnTo>
                  <a:lnTo>
                    <a:pt x="9198229" y="13589"/>
                  </a:lnTo>
                  <a:close/>
                  <a:moveTo>
                    <a:pt x="9293098" y="13589"/>
                  </a:moveTo>
                  <a:lnTo>
                    <a:pt x="9333738" y="13589"/>
                  </a:lnTo>
                  <a:lnTo>
                    <a:pt x="9293098" y="13589"/>
                  </a:lnTo>
                  <a:close/>
                  <a:moveTo>
                    <a:pt x="9387967" y="13589"/>
                  </a:moveTo>
                  <a:lnTo>
                    <a:pt x="9428607" y="13589"/>
                  </a:lnTo>
                  <a:lnTo>
                    <a:pt x="9387967" y="13589"/>
                  </a:lnTo>
                  <a:close/>
                  <a:moveTo>
                    <a:pt x="9482836" y="13589"/>
                  </a:moveTo>
                  <a:lnTo>
                    <a:pt x="9523476" y="13589"/>
                  </a:lnTo>
                  <a:lnTo>
                    <a:pt x="9482836" y="13589"/>
                  </a:lnTo>
                  <a:close/>
                  <a:moveTo>
                    <a:pt x="9577705" y="13589"/>
                  </a:moveTo>
                  <a:lnTo>
                    <a:pt x="9618345" y="13589"/>
                  </a:lnTo>
                  <a:lnTo>
                    <a:pt x="9577705" y="13589"/>
                  </a:lnTo>
                  <a:close/>
                  <a:moveTo>
                    <a:pt x="9672574" y="13589"/>
                  </a:moveTo>
                  <a:lnTo>
                    <a:pt x="9713214" y="13589"/>
                  </a:lnTo>
                  <a:lnTo>
                    <a:pt x="9672574" y="13589"/>
                  </a:lnTo>
                  <a:close/>
                  <a:moveTo>
                    <a:pt x="9767443" y="13589"/>
                  </a:moveTo>
                  <a:lnTo>
                    <a:pt x="9808083" y="13589"/>
                  </a:lnTo>
                  <a:lnTo>
                    <a:pt x="9767443" y="13589"/>
                  </a:lnTo>
                  <a:close/>
                  <a:moveTo>
                    <a:pt x="9862312" y="13589"/>
                  </a:moveTo>
                  <a:lnTo>
                    <a:pt x="9902952" y="13589"/>
                  </a:lnTo>
                  <a:lnTo>
                    <a:pt x="9862312" y="13589"/>
                  </a:lnTo>
                  <a:close/>
                  <a:moveTo>
                    <a:pt x="9957181" y="13589"/>
                  </a:moveTo>
                  <a:lnTo>
                    <a:pt x="9997821" y="13589"/>
                  </a:lnTo>
                  <a:lnTo>
                    <a:pt x="9957181" y="13589"/>
                  </a:lnTo>
                  <a:close/>
                  <a:moveTo>
                    <a:pt x="10051669" y="0"/>
                  </a:moveTo>
                  <a:lnTo>
                    <a:pt x="10092309" y="0"/>
                  </a:lnTo>
                  <a:lnTo>
                    <a:pt x="10092309" y="13589"/>
                  </a:lnTo>
                  <a:lnTo>
                    <a:pt x="10051669" y="13589"/>
                  </a:lnTo>
                  <a:close/>
                  <a:moveTo>
                    <a:pt x="10146538" y="13589"/>
                  </a:moveTo>
                  <a:lnTo>
                    <a:pt x="10187178" y="13589"/>
                  </a:lnTo>
                  <a:lnTo>
                    <a:pt x="10146538" y="13589"/>
                  </a:lnTo>
                  <a:close/>
                  <a:moveTo>
                    <a:pt x="10241407" y="13589"/>
                  </a:moveTo>
                  <a:lnTo>
                    <a:pt x="10282047" y="13589"/>
                  </a:lnTo>
                  <a:lnTo>
                    <a:pt x="10241407" y="13589"/>
                  </a:lnTo>
                  <a:close/>
                  <a:moveTo>
                    <a:pt x="10336276" y="13589"/>
                  </a:moveTo>
                  <a:lnTo>
                    <a:pt x="10376916" y="13589"/>
                  </a:lnTo>
                  <a:lnTo>
                    <a:pt x="10336276" y="13589"/>
                  </a:lnTo>
                  <a:close/>
                  <a:moveTo>
                    <a:pt x="10431145" y="13589"/>
                  </a:moveTo>
                  <a:lnTo>
                    <a:pt x="10471785" y="13589"/>
                  </a:lnTo>
                  <a:lnTo>
                    <a:pt x="10431145" y="13589"/>
                  </a:lnTo>
                  <a:close/>
                  <a:moveTo>
                    <a:pt x="10526014" y="13589"/>
                  </a:moveTo>
                  <a:lnTo>
                    <a:pt x="10566654" y="13589"/>
                  </a:lnTo>
                  <a:lnTo>
                    <a:pt x="10526014" y="13589"/>
                  </a:lnTo>
                  <a:close/>
                  <a:moveTo>
                    <a:pt x="10620883" y="13589"/>
                  </a:moveTo>
                  <a:lnTo>
                    <a:pt x="10661269" y="13589"/>
                  </a:lnTo>
                  <a:lnTo>
                    <a:pt x="10620629" y="13589"/>
                  </a:lnTo>
                  <a:close/>
                  <a:moveTo>
                    <a:pt x="10715498" y="13589"/>
                  </a:moveTo>
                  <a:lnTo>
                    <a:pt x="10756138" y="13589"/>
                  </a:lnTo>
                  <a:lnTo>
                    <a:pt x="10715498" y="13589"/>
                  </a:lnTo>
                  <a:close/>
                  <a:moveTo>
                    <a:pt x="10810367" y="13589"/>
                  </a:moveTo>
                  <a:lnTo>
                    <a:pt x="10851007" y="13589"/>
                  </a:lnTo>
                  <a:lnTo>
                    <a:pt x="10810367" y="13589"/>
                  </a:lnTo>
                  <a:close/>
                  <a:moveTo>
                    <a:pt x="10905236" y="13589"/>
                  </a:moveTo>
                  <a:lnTo>
                    <a:pt x="10945876" y="13589"/>
                  </a:lnTo>
                  <a:lnTo>
                    <a:pt x="10905236" y="13589"/>
                  </a:lnTo>
                  <a:close/>
                  <a:moveTo>
                    <a:pt x="11000105" y="13589"/>
                  </a:moveTo>
                  <a:lnTo>
                    <a:pt x="11040745" y="13589"/>
                  </a:lnTo>
                  <a:lnTo>
                    <a:pt x="11000105" y="13589"/>
                  </a:lnTo>
                  <a:close/>
                  <a:moveTo>
                    <a:pt x="11094974" y="13589"/>
                  </a:moveTo>
                  <a:lnTo>
                    <a:pt x="11135614" y="13589"/>
                  </a:lnTo>
                  <a:lnTo>
                    <a:pt x="11094974" y="13589"/>
                  </a:lnTo>
                  <a:close/>
                  <a:moveTo>
                    <a:pt x="11189843" y="13589"/>
                  </a:moveTo>
                  <a:lnTo>
                    <a:pt x="11230483" y="13589"/>
                  </a:lnTo>
                  <a:lnTo>
                    <a:pt x="11189843" y="13589"/>
                  </a:lnTo>
                  <a:close/>
                  <a:moveTo>
                    <a:pt x="11284712" y="13589"/>
                  </a:moveTo>
                  <a:lnTo>
                    <a:pt x="11325352" y="13589"/>
                  </a:lnTo>
                  <a:lnTo>
                    <a:pt x="11284712" y="13589"/>
                  </a:lnTo>
                  <a:close/>
                  <a:moveTo>
                    <a:pt x="11379581" y="13589"/>
                  </a:moveTo>
                  <a:lnTo>
                    <a:pt x="11420221" y="13589"/>
                  </a:lnTo>
                  <a:lnTo>
                    <a:pt x="11379581" y="13589"/>
                  </a:lnTo>
                  <a:close/>
                  <a:moveTo>
                    <a:pt x="11474069" y="0"/>
                  </a:moveTo>
                  <a:lnTo>
                    <a:pt x="11514709" y="0"/>
                  </a:lnTo>
                  <a:lnTo>
                    <a:pt x="11514709" y="13589"/>
                  </a:lnTo>
                  <a:lnTo>
                    <a:pt x="11474069" y="13589"/>
                  </a:lnTo>
                  <a:close/>
                  <a:moveTo>
                    <a:pt x="11568938" y="13589"/>
                  </a:moveTo>
                  <a:lnTo>
                    <a:pt x="11609578" y="13589"/>
                  </a:lnTo>
                  <a:lnTo>
                    <a:pt x="11568938" y="13589"/>
                  </a:lnTo>
                  <a:close/>
                  <a:moveTo>
                    <a:pt x="11663807" y="13589"/>
                  </a:moveTo>
                  <a:lnTo>
                    <a:pt x="11704447" y="13589"/>
                  </a:lnTo>
                  <a:lnTo>
                    <a:pt x="11663807" y="13589"/>
                  </a:lnTo>
                  <a:close/>
                  <a:moveTo>
                    <a:pt x="0" y="0"/>
                  </a:moveTo>
                  <a:lnTo>
                    <a:pt x="40640" y="0"/>
                  </a:lnTo>
                  <a:lnTo>
                    <a:pt x="40640" y="13589"/>
                  </a:lnTo>
                  <a:lnTo>
                    <a:pt x="0" y="13589"/>
                  </a:lnTo>
                  <a:close/>
                </a:path>
              </a:pathLst>
            </a:custGeom>
            <a:solidFill>
              <a:srgbClr val="9FB8CD"/>
            </a:solidFill>
          </p:spPr>
        </p:sp>
      </p:grpSp>
      <p:grpSp>
        <p:nvGrpSpPr>
          <p:cNvPr name="Group 6" id="6"/>
          <p:cNvGrpSpPr/>
          <p:nvPr/>
        </p:nvGrpSpPr>
        <p:grpSpPr>
          <a:xfrm rot="5400000">
            <a:off x="447040" y="6898640"/>
            <a:ext cx="203572" cy="128335"/>
            <a:chOff x="0" y="0"/>
            <a:chExt cx="271430" cy="171113"/>
          </a:xfrm>
        </p:grpSpPr>
        <p:sp>
          <p:nvSpPr>
            <p:cNvPr name="Freeform 7" id="7"/>
            <p:cNvSpPr/>
            <p:nvPr/>
          </p:nvSpPr>
          <p:spPr>
            <a:xfrm flipH="false" flipV="false" rot="0">
              <a:off x="0" y="0"/>
              <a:ext cx="271399" cy="171069"/>
            </a:xfrm>
            <a:custGeom>
              <a:avLst/>
              <a:gdLst/>
              <a:ahLst/>
              <a:cxnLst/>
              <a:rect r="r" b="b" t="t" l="l"/>
              <a:pathLst>
                <a:path h="171069" w="271399">
                  <a:moveTo>
                    <a:pt x="0" y="171069"/>
                  </a:moveTo>
                  <a:lnTo>
                    <a:pt x="135763" y="0"/>
                  </a:lnTo>
                  <a:lnTo>
                    <a:pt x="271399" y="171069"/>
                  </a:lnTo>
                  <a:close/>
                </a:path>
              </a:pathLst>
            </a:custGeom>
            <a:solidFill>
              <a:srgbClr val="9FB8CD"/>
            </a:solidFill>
          </p:spPr>
        </p:sp>
      </p:grpSp>
      <p:sp>
        <p:nvSpPr>
          <p:cNvPr name="TextBox 8" id="8"/>
          <p:cNvSpPr txBox="true"/>
          <p:nvPr/>
        </p:nvSpPr>
        <p:spPr>
          <a:xfrm rot="0">
            <a:off x="2510367" y="630979"/>
            <a:ext cx="4206240" cy="446220"/>
          </a:xfrm>
          <a:prstGeom prst="rect">
            <a:avLst/>
          </a:prstGeom>
        </p:spPr>
        <p:txBody>
          <a:bodyPr anchor="t" rtlCol="false" tIns="0" lIns="0" bIns="0" rIns="0">
            <a:spAutoFit/>
          </a:bodyPr>
          <a:lstStyle/>
          <a:p>
            <a:pPr algn="ctr">
              <a:lnSpc>
                <a:spcPts val="3225"/>
              </a:lnSpc>
            </a:pPr>
            <a:r>
              <a:rPr lang="en-US" sz="2687" spc="104">
                <a:solidFill>
                  <a:srgbClr val="464653"/>
                </a:solidFill>
                <a:latin typeface="Montserrat Bold"/>
              </a:rPr>
              <a:t>CONCLUSION</a:t>
            </a:r>
          </a:p>
        </p:txBody>
      </p:sp>
      <p:sp>
        <p:nvSpPr>
          <p:cNvPr name="TextBox 9" id="9"/>
          <p:cNvSpPr txBox="true"/>
          <p:nvPr/>
        </p:nvSpPr>
        <p:spPr>
          <a:xfrm rot="0">
            <a:off x="579120" y="1346200"/>
            <a:ext cx="4128211" cy="5175504"/>
          </a:xfrm>
          <a:prstGeom prst="rect">
            <a:avLst/>
          </a:prstGeom>
        </p:spPr>
        <p:txBody>
          <a:bodyPr anchor="t" rtlCol="false" tIns="0" lIns="0" bIns="0" rIns="0">
            <a:spAutoFit/>
          </a:bodyPr>
          <a:lstStyle/>
          <a:p>
            <a:pPr algn="l" marL="274546" indent="-137273" lvl="1">
              <a:lnSpc>
                <a:spcPts val="2560"/>
              </a:lnSpc>
              <a:buFont typeface="Arial"/>
              <a:buChar char="•"/>
            </a:pPr>
            <a:r>
              <a:rPr lang="en-US" sz="2133" spc="-95">
                <a:solidFill>
                  <a:srgbClr val="000000"/>
                </a:solidFill>
                <a:latin typeface="Open Sans Bold"/>
              </a:rPr>
              <a:t>In conclusion, chatbots are an innovative solution for businesses to improve customer service, increase efficiency, and reduce costs. IBM Watson Assistant provides a powerful platform for deploying chatbots with ease and success. By utilizing the benefits of chatbots, businesses can streamline their operations and provide better experiences for their customers.</a:t>
            </a:r>
          </a:p>
          <a:p>
            <a:pPr algn="l" marL="274546" indent="-137273" lvl="1">
              <a:lnSpc>
                <a:spcPts val="2560"/>
              </a:lnSpc>
            </a:pPr>
          </a:p>
        </p:txBody>
      </p:sp>
      <p:sp>
        <p:nvSpPr>
          <p:cNvPr name="Freeform 10" id="10"/>
          <p:cNvSpPr/>
          <p:nvPr/>
        </p:nvSpPr>
        <p:spPr>
          <a:xfrm flipH="false" flipV="false" rot="0">
            <a:off x="4953609" y="1353344"/>
            <a:ext cx="4337050" cy="5222980"/>
          </a:xfrm>
          <a:custGeom>
            <a:avLst/>
            <a:gdLst/>
            <a:ahLst/>
            <a:cxnLst/>
            <a:rect r="r" b="b" t="t" l="l"/>
            <a:pathLst>
              <a:path h="5222980" w="4337050">
                <a:moveTo>
                  <a:pt x="0" y="0"/>
                </a:moveTo>
                <a:lnTo>
                  <a:pt x="4337049" y="0"/>
                </a:lnTo>
                <a:lnTo>
                  <a:pt x="4337049" y="5222980"/>
                </a:lnTo>
                <a:lnTo>
                  <a:pt x="0" y="5222980"/>
                </a:lnTo>
                <a:lnTo>
                  <a:pt x="0" y="0"/>
                </a:lnTo>
                <a:close/>
              </a:path>
            </a:pathLst>
          </a:custGeom>
          <a:blipFill>
            <a:blip r:embed="rId2"/>
            <a:stretch>
              <a:fillRect l="0" t="0" r="-20427"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DAFwT62HKdQ</dc:identifier>
  <dcterms:modified xsi:type="dcterms:W3CDTF">2011-08-01T06:04:30Z</dcterms:modified>
  <cp:revision>1</cp:revision>
  <dc:title>DOC-20231004-WA0014.</dc:title>
</cp:coreProperties>
</file>

<file path=docProps/thumbnail.jpeg>
</file>